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9" r:id="rId5"/>
    <p:sldId id="262" r:id="rId6"/>
    <p:sldId id="261" r:id="rId7"/>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51" d="100"/>
          <a:sy n="51" d="100"/>
        </p:scale>
        <p:origin x="2108"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png>
</file>

<file path=ppt/media/image10.jpg>
</file>

<file path=ppt/media/image2.png>
</file>

<file path=ppt/media/image3.png>
</file>

<file path=ppt/media/image4.jpg>
</file>

<file path=ppt/media/image5.pn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63324A-05D9-4A1C-B886-B67ED4B758AB}" type="datetimeFigureOut">
              <a:rPr lang="en-US" smtClean="0"/>
              <a:t>3/27/2019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1200321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63324A-05D9-4A1C-B886-B67ED4B758AB}" type="datetimeFigureOut">
              <a:rPr lang="en-US" smtClean="0"/>
              <a:t>3/27/2019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2322879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63324A-05D9-4A1C-B886-B67ED4B758AB}" type="datetimeFigureOut">
              <a:rPr lang="en-US" smtClean="0"/>
              <a:t>3/27/2019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4265396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63324A-05D9-4A1C-B886-B67ED4B758AB}" type="datetimeFigureOut">
              <a:rPr lang="en-US" smtClean="0"/>
              <a:t>3/27/2019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6536867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A63324A-05D9-4A1C-B886-B67ED4B758AB}" type="datetimeFigureOut">
              <a:rPr lang="en-US" smtClean="0"/>
              <a:t>3/27/2019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373128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A63324A-05D9-4A1C-B886-B67ED4B758AB}" type="datetimeFigureOut">
              <a:rPr lang="en-US" smtClean="0"/>
              <a:t>3/27/2019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27635135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A63324A-05D9-4A1C-B886-B67ED4B758AB}" type="datetimeFigureOut">
              <a:rPr lang="en-US" smtClean="0"/>
              <a:t>3/27/2019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3727307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A63324A-05D9-4A1C-B886-B67ED4B758AB}" type="datetimeFigureOut">
              <a:rPr lang="en-US" smtClean="0"/>
              <a:t>3/27/2019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4271812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63324A-05D9-4A1C-B886-B67ED4B758AB}" type="datetimeFigureOut">
              <a:rPr lang="en-US" smtClean="0"/>
              <a:t>3/27/2019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1907123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A63324A-05D9-4A1C-B886-B67ED4B758AB}" type="datetimeFigureOut">
              <a:rPr lang="en-US" smtClean="0"/>
              <a:t>3/27/2019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1727377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A63324A-05D9-4A1C-B886-B67ED4B758AB}" type="datetimeFigureOut">
              <a:rPr lang="en-US" smtClean="0"/>
              <a:t>3/27/2019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2117472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4A63324A-05D9-4A1C-B886-B67ED4B758AB}" type="datetimeFigureOut">
              <a:rPr lang="en-US" smtClean="0"/>
              <a:t>3/27/2019</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3A06E484-5DA6-4181-99C3-D839FAF3B515}" type="slidenum">
              <a:rPr lang="en-US" smtClean="0"/>
              <a:t>‹#›</a:t>
            </a:fld>
            <a:endParaRPr lang="en-US"/>
          </a:p>
        </p:txBody>
      </p:sp>
      <p:pic>
        <p:nvPicPr>
          <p:cNvPr id="8" name="Picture 7">
            <a:extLst>
              <a:ext uri="{FF2B5EF4-FFF2-40B4-BE49-F238E27FC236}">
                <a16:creationId xmlns:a16="http://schemas.microsoft.com/office/drawing/2014/main" id="{9307AF6A-7F20-4D81-A9A9-9B8E2C140393}"/>
              </a:ext>
            </a:extLst>
          </p:cNvPr>
          <p:cNvPicPr>
            <a:picLocks noChangeAspect="1"/>
          </p:cNvPicPr>
          <p:nvPr userDrawn="1"/>
        </p:nvPicPr>
        <p:blipFill rotWithShape="1">
          <a:blip r:embed="rId13">
            <a:biLevel thresh="75000"/>
            <a:extLst>
              <a:ext uri="{BEBA8EAE-BF5A-486C-A8C5-ECC9F3942E4B}">
                <a14:imgProps xmlns:a14="http://schemas.microsoft.com/office/drawing/2010/main">
                  <a14:imgLayer r:embed="rId14">
                    <a14:imgEffect>
                      <a14:saturation sat="0"/>
                    </a14:imgEffect>
                  </a14:imgLayer>
                </a14:imgProps>
              </a:ext>
              <a:ext uri="{28A0092B-C50C-407E-A947-70E740481C1C}">
                <a14:useLocalDpi xmlns:a14="http://schemas.microsoft.com/office/drawing/2010/main" val="0"/>
              </a:ext>
            </a:extLst>
          </a:blip>
          <a:srcRect l="19239" t="28401" r="20178" b="28150"/>
          <a:stretch/>
        </p:blipFill>
        <p:spPr>
          <a:xfrm>
            <a:off x="1" y="1"/>
            <a:ext cx="621586" cy="445784"/>
          </a:xfrm>
          <a:prstGeom prst="rect">
            <a:avLst/>
          </a:prstGeom>
        </p:spPr>
      </p:pic>
      <p:sp>
        <p:nvSpPr>
          <p:cNvPr id="9" name="TextBox 8">
            <a:extLst>
              <a:ext uri="{FF2B5EF4-FFF2-40B4-BE49-F238E27FC236}">
                <a16:creationId xmlns:a16="http://schemas.microsoft.com/office/drawing/2014/main" id="{26A5DF1B-D99E-4853-AFEE-9DE09109C35F}"/>
              </a:ext>
            </a:extLst>
          </p:cNvPr>
          <p:cNvSpPr txBox="1"/>
          <p:nvPr userDrawn="1"/>
        </p:nvSpPr>
        <p:spPr>
          <a:xfrm>
            <a:off x="621587" y="38227"/>
            <a:ext cx="1780039" cy="369332"/>
          </a:xfrm>
          <a:prstGeom prst="rect">
            <a:avLst/>
          </a:prstGeom>
          <a:noFill/>
        </p:spPr>
        <p:txBody>
          <a:bodyPr wrap="none" rtlCol="0">
            <a:spAutoFit/>
          </a:bodyPr>
          <a:lstStyle/>
          <a:p>
            <a:r>
              <a:rPr lang="en-US" dirty="0" err="1"/>
              <a:t>SqAN</a:t>
            </a:r>
            <a:r>
              <a:rPr lang="en-US" dirty="0"/>
              <a:t> Quick Start</a:t>
            </a:r>
          </a:p>
        </p:txBody>
      </p:sp>
    </p:spTree>
    <p:extLst>
      <p:ext uri="{BB962C8B-B14F-4D97-AF65-F5344CB8AC3E}">
        <p14:creationId xmlns:p14="http://schemas.microsoft.com/office/powerpoint/2010/main" val="34324241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14EF86F-3511-44A3-8E88-627259622C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4821" y="2172888"/>
            <a:ext cx="2699203" cy="5398405"/>
          </a:xfrm>
          <a:prstGeom prst="rect">
            <a:avLst/>
          </a:prstGeom>
          <a:effectLst>
            <a:outerShdw blurRad="50800" dist="38100" dir="2700000" algn="tl" rotWithShape="0">
              <a:prstClr val="black">
                <a:alpha val="40000"/>
              </a:prstClr>
            </a:outerShdw>
          </a:effectLst>
        </p:spPr>
      </p:pic>
      <p:sp>
        <p:nvSpPr>
          <p:cNvPr id="10" name="TextBox 9">
            <a:extLst>
              <a:ext uri="{FF2B5EF4-FFF2-40B4-BE49-F238E27FC236}">
                <a16:creationId xmlns:a16="http://schemas.microsoft.com/office/drawing/2014/main" id="{375EE9F0-85F7-41EB-B141-66B3773EC320}"/>
              </a:ext>
            </a:extLst>
          </p:cNvPr>
          <p:cNvSpPr txBox="1"/>
          <p:nvPr/>
        </p:nvSpPr>
        <p:spPr>
          <a:xfrm>
            <a:off x="1" y="1327757"/>
            <a:ext cx="3328826" cy="738664"/>
          </a:xfrm>
          <a:prstGeom prst="rect">
            <a:avLst/>
          </a:prstGeom>
          <a:noFill/>
        </p:spPr>
        <p:txBody>
          <a:bodyPr wrap="square" rtlCol="0">
            <a:spAutoFit/>
          </a:bodyPr>
          <a:lstStyle/>
          <a:p>
            <a:r>
              <a:rPr lang="en-US" sz="1400" dirty="0"/>
              <a:t>1. If this is an old install, switch to “Bluetooth Only” method (the app should recommend you change automatically)</a:t>
            </a:r>
          </a:p>
        </p:txBody>
      </p:sp>
      <p:cxnSp>
        <p:nvCxnSpPr>
          <p:cNvPr id="12" name="Straight Arrow Connector 11">
            <a:extLst>
              <a:ext uri="{FF2B5EF4-FFF2-40B4-BE49-F238E27FC236}">
                <a16:creationId xmlns:a16="http://schemas.microsoft.com/office/drawing/2014/main" id="{5A21287D-FDDA-4D79-91FE-D171F4596AF3}"/>
              </a:ext>
            </a:extLst>
          </p:cNvPr>
          <p:cNvCxnSpPr/>
          <p:nvPr/>
        </p:nvCxnSpPr>
        <p:spPr>
          <a:xfrm>
            <a:off x="3241497" y="1850977"/>
            <a:ext cx="693505" cy="618267"/>
          </a:xfrm>
          <a:prstGeom prst="straightConnector1">
            <a:avLst/>
          </a:prstGeom>
          <a:ln w="28575">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6A9E74C-CCF5-44C2-AAAD-24484A649374}"/>
              </a:ext>
            </a:extLst>
          </p:cNvPr>
          <p:cNvSpPr txBox="1"/>
          <p:nvPr/>
        </p:nvSpPr>
        <p:spPr>
          <a:xfrm>
            <a:off x="4426451" y="1229479"/>
            <a:ext cx="1563383" cy="523220"/>
          </a:xfrm>
          <a:prstGeom prst="rect">
            <a:avLst/>
          </a:prstGeom>
          <a:noFill/>
        </p:spPr>
        <p:txBody>
          <a:bodyPr wrap="square" rtlCol="0">
            <a:spAutoFit/>
          </a:bodyPr>
          <a:lstStyle/>
          <a:p>
            <a:r>
              <a:rPr lang="en-US" sz="1400" dirty="0"/>
              <a:t>2. </a:t>
            </a:r>
            <a:r>
              <a:rPr lang="en-US" sz="1400" b="1" dirty="0"/>
              <a:t>Form your team</a:t>
            </a:r>
            <a:r>
              <a:rPr lang="en-US" sz="1400" dirty="0"/>
              <a:t> (see next page)</a:t>
            </a:r>
          </a:p>
        </p:txBody>
      </p:sp>
      <p:cxnSp>
        <p:nvCxnSpPr>
          <p:cNvPr id="14" name="Straight Arrow Connector 13">
            <a:extLst>
              <a:ext uri="{FF2B5EF4-FFF2-40B4-BE49-F238E27FC236}">
                <a16:creationId xmlns:a16="http://schemas.microsoft.com/office/drawing/2014/main" id="{2E66E214-D2CC-472E-9882-FD34C85E560A}"/>
              </a:ext>
            </a:extLst>
          </p:cNvPr>
          <p:cNvCxnSpPr>
            <a:cxnSpLocks/>
          </p:cNvCxnSpPr>
          <p:nvPr/>
        </p:nvCxnSpPr>
        <p:spPr>
          <a:xfrm flipH="1">
            <a:off x="4381928" y="1729860"/>
            <a:ext cx="472611" cy="739384"/>
          </a:xfrm>
          <a:prstGeom prst="straightConnector1">
            <a:avLst/>
          </a:prstGeom>
          <a:ln w="28575">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1259277-FB0E-49A1-917C-598DA0CD6226}"/>
              </a:ext>
            </a:extLst>
          </p:cNvPr>
          <p:cNvSpPr txBox="1"/>
          <p:nvPr/>
        </p:nvSpPr>
        <p:spPr>
          <a:xfrm>
            <a:off x="111789" y="5495640"/>
            <a:ext cx="1840301" cy="1938992"/>
          </a:xfrm>
          <a:prstGeom prst="rect">
            <a:avLst/>
          </a:prstGeom>
          <a:noFill/>
        </p:spPr>
        <p:txBody>
          <a:bodyPr wrap="square" rtlCol="0">
            <a:spAutoFit/>
          </a:bodyPr>
          <a:lstStyle/>
          <a:p>
            <a:r>
              <a:rPr lang="en-US" sz="1200" dirty="0">
                <a:solidFill>
                  <a:schemeClr val="tx1">
                    <a:lumMod val="50000"/>
                    <a:lumOff val="50000"/>
                  </a:schemeClr>
                </a:solidFill>
              </a:rPr>
              <a:t>Data from Echo-69 is taking 2 hops to get to this device (i.e. data is being relayed by two devices in the middle). Network reconfigures to try to minimize hops so this number drops as the mesh finds more efficient routes.</a:t>
            </a:r>
          </a:p>
        </p:txBody>
      </p:sp>
      <p:sp>
        <p:nvSpPr>
          <p:cNvPr id="20" name="TextBox 19">
            <a:extLst>
              <a:ext uri="{FF2B5EF4-FFF2-40B4-BE49-F238E27FC236}">
                <a16:creationId xmlns:a16="http://schemas.microsoft.com/office/drawing/2014/main" id="{13B5E67D-416C-42D0-90BF-C31E41337628}"/>
              </a:ext>
            </a:extLst>
          </p:cNvPr>
          <p:cNvSpPr txBox="1"/>
          <p:nvPr/>
        </p:nvSpPr>
        <p:spPr>
          <a:xfrm>
            <a:off x="111789" y="2708453"/>
            <a:ext cx="1499159" cy="1200329"/>
          </a:xfrm>
          <a:prstGeom prst="rect">
            <a:avLst/>
          </a:prstGeom>
          <a:noFill/>
        </p:spPr>
        <p:txBody>
          <a:bodyPr wrap="square" rtlCol="0">
            <a:spAutoFit/>
          </a:bodyPr>
          <a:lstStyle/>
          <a:p>
            <a:r>
              <a:rPr lang="en-US" sz="1200" dirty="0">
                <a:solidFill>
                  <a:schemeClr val="tx1">
                    <a:lumMod val="50000"/>
                    <a:lumOff val="50000"/>
                  </a:schemeClr>
                </a:solidFill>
              </a:rPr>
              <a:t>This device is acting as both a Hub for some devices and a Spoke to other devices. This changes over time.</a:t>
            </a:r>
          </a:p>
        </p:txBody>
      </p:sp>
      <p:sp>
        <p:nvSpPr>
          <p:cNvPr id="21" name="TextBox 20">
            <a:extLst>
              <a:ext uri="{FF2B5EF4-FFF2-40B4-BE49-F238E27FC236}">
                <a16:creationId xmlns:a16="http://schemas.microsoft.com/office/drawing/2014/main" id="{EE24CEC0-9591-47B5-8712-CC562420E924}"/>
              </a:ext>
            </a:extLst>
          </p:cNvPr>
          <p:cNvSpPr txBox="1"/>
          <p:nvPr/>
        </p:nvSpPr>
        <p:spPr>
          <a:xfrm>
            <a:off x="4952785" y="4285744"/>
            <a:ext cx="1711436" cy="1015663"/>
          </a:xfrm>
          <a:prstGeom prst="rect">
            <a:avLst/>
          </a:prstGeom>
          <a:noFill/>
        </p:spPr>
        <p:txBody>
          <a:bodyPr wrap="square" rtlCol="0">
            <a:spAutoFit/>
          </a:bodyPr>
          <a:lstStyle/>
          <a:p>
            <a:r>
              <a:rPr lang="en-US" sz="1200" dirty="0">
                <a:solidFill>
                  <a:schemeClr val="tx1">
                    <a:lumMod val="50000"/>
                    <a:lumOff val="50000"/>
                  </a:schemeClr>
                </a:solidFill>
              </a:rPr>
              <a:t>Relative distance to Delta-30 (“close” means the two devices are within their location errors)</a:t>
            </a:r>
          </a:p>
        </p:txBody>
      </p:sp>
      <p:sp>
        <p:nvSpPr>
          <p:cNvPr id="22" name="TextBox 21">
            <a:extLst>
              <a:ext uri="{FF2B5EF4-FFF2-40B4-BE49-F238E27FC236}">
                <a16:creationId xmlns:a16="http://schemas.microsoft.com/office/drawing/2014/main" id="{81C4DB7B-4352-47ED-9A7F-D3245031D5AF}"/>
              </a:ext>
            </a:extLst>
          </p:cNvPr>
          <p:cNvSpPr txBox="1"/>
          <p:nvPr/>
        </p:nvSpPr>
        <p:spPr>
          <a:xfrm>
            <a:off x="4986413" y="6504690"/>
            <a:ext cx="1563383" cy="646331"/>
          </a:xfrm>
          <a:prstGeom prst="rect">
            <a:avLst/>
          </a:prstGeom>
          <a:noFill/>
        </p:spPr>
        <p:txBody>
          <a:bodyPr wrap="square" rtlCol="0">
            <a:spAutoFit/>
          </a:bodyPr>
          <a:lstStyle/>
          <a:p>
            <a:r>
              <a:rPr lang="en-US" sz="1200" dirty="0">
                <a:solidFill>
                  <a:schemeClr val="tx1">
                    <a:lumMod val="50000"/>
                    <a:lumOff val="50000"/>
                  </a:schemeClr>
                </a:solidFill>
              </a:rPr>
              <a:t>Echo-69 is exchanging data with 3 other devices.</a:t>
            </a:r>
          </a:p>
        </p:txBody>
      </p:sp>
      <p:cxnSp>
        <p:nvCxnSpPr>
          <p:cNvPr id="23" name="Straight Arrow Connector 22">
            <a:extLst>
              <a:ext uri="{FF2B5EF4-FFF2-40B4-BE49-F238E27FC236}">
                <a16:creationId xmlns:a16="http://schemas.microsoft.com/office/drawing/2014/main" id="{2AA802DD-B7A7-42D2-858C-E54BAD2A2CBB}"/>
              </a:ext>
            </a:extLst>
          </p:cNvPr>
          <p:cNvCxnSpPr>
            <a:cxnSpLocks/>
          </p:cNvCxnSpPr>
          <p:nvPr/>
        </p:nvCxnSpPr>
        <p:spPr>
          <a:xfrm>
            <a:off x="1748068" y="6003471"/>
            <a:ext cx="758826" cy="303171"/>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BB22B86-3EA0-42D5-A5AB-EAB01EAC5172}"/>
              </a:ext>
            </a:extLst>
          </p:cNvPr>
          <p:cNvCxnSpPr>
            <a:cxnSpLocks/>
            <a:stCxn id="22" idx="1"/>
          </p:cNvCxnSpPr>
          <p:nvPr/>
        </p:nvCxnSpPr>
        <p:spPr>
          <a:xfrm flipH="1" flipV="1">
            <a:off x="3935003" y="6363153"/>
            <a:ext cx="1051410" cy="464703"/>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0AE591B-47F3-4122-84FD-5A30B27151E6}"/>
              </a:ext>
            </a:extLst>
          </p:cNvPr>
          <p:cNvCxnSpPr>
            <a:cxnSpLocks/>
          </p:cNvCxnSpPr>
          <p:nvPr/>
        </p:nvCxnSpPr>
        <p:spPr>
          <a:xfrm flipH="1" flipV="1">
            <a:off x="4561726" y="4214760"/>
            <a:ext cx="415440" cy="250621"/>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28CF5BF-FF38-4452-AB15-021F0F6F579B}"/>
              </a:ext>
            </a:extLst>
          </p:cNvPr>
          <p:cNvCxnSpPr>
            <a:cxnSpLocks/>
            <a:stCxn id="20" idx="3"/>
          </p:cNvCxnSpPr>
          <p:nvPr/>
        </p:nvCxnSpPr>
        <p:spPr>
          <a:xfrm>
            <a:off x="1610948" y="3308618"/>
            <a:ext cx="1327462" cy="239254"/>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659FDC2C-C0E2-4EBA-BCC0-979B338A391A}"/>
              </a:ext>
            </a:extLst>
          </p:cNvPr>
          <p:cNvSpPr txBox="1"/>
          <p:nvPr/>
        </p:nvSpPr>
        <p:spPr>
          <a:xfrm>
            <a:off x="5146564" y="2337398"/>
            <a:ext cx="1401121" cy="646331"/>
          </a:xfrm>
          <a:prstGeom prst="rect">
            <a:avLst/>
          </a:prstGeom>
          <a:noFill/>
        </p:spPr>
        <p:txBody>
          <a:bodyPr wrap="square" rtlCol="0">
            <a:spAutoFit/>
          </a:bodyPr>
          <a:lstStyle/>
          <a:p>
            <a:r>
              <a:rPr lang="en-US" sz="1200" dirty="0">
                <a:solidFill>
                  <a:schemeClr val="tx1">
                    <a:lumMod val="50000"/>
                    <a:lumOff val="50000"/>
                  </a:schemeClr>
                </a:solidFill>
              </a:rPr>
              <a:t>Basic network performance stats are available here.</a:t>
            </a:r>
          </a:p>
        </p:txBody>
      </p:sp>
      <p:cxnSp>
        <p:nvCxnSpPr>
          <p:cNvPr id="36" name="Straight Arrow Connector 35">
            <a:extLst>
              <a:ext uri="{FF2B5EF4-FFF2-40B4-BE49-F238E27FC236}">
                <a16:creationId xmlns:a16="http://schemas.microsoft.com/office/drawing/2014/main" id="{DD4A636B-8DD0-49AA-A82B-E6E2D750D448}"/>
              </a:ext>
            </a:extLst>
          </p:cNvPr>
          <p:cNvCxnSpPr>
            <a:cxnSpLocks/>
            <a:stCxn id="35" idx="1"/>
          </p:cNvCxnSpPr>
          <p:nvPr/>
        </p:nvCxnSpPr>
        <p:spPr>
          <a:xfrm flipH="1" flipV="1">
            <a:off x="4723988" y="2558196"/>
            <a:ext cx="422576" cy="10236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B0E9B477-0838-4D2E-BC69-9B4EC7DA3E10}"/>
              </a:ext>
            </a:extLst>
          </p:cNvPr>
          <p:cNvSpPr txBox="1"/>
          <p:nvPr/>
        </p:nvSpPr>
        <p:spPr>
          <a:xfrm>
            <a:off x="5146564" y="3123685"/>
            <a:ext cx="1711436" cy="830997"/>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is only considered “UP” when this device is receiving information from every teammate. </a:t>
            </a:r>
          </a:p>
        </p:txBody>
      </p:sp>
      <p:cxnSp>
        <p:nvCxnSpPr>
          <p:cNvPr id="39" name="Straight Arrow Connector 38">
            <a:extLst>
              <a:ext uri="{FF2B5EF4-FFF2-40B4-BE49-F238E27FC236}">
                <a16:creationId xmlns:a16="http://schemas.microsoft.com/office/drawing/2014/main" id="{781D1350-C98C-414B-A42E-54DCC32F7379}"/>
              </a:ext>
            </a:extLst>
          </p:cNvPr>
          <p:cNvCxnSpPr>
            <a:cxnSpLocks/>
          </p:cNvCxnSpPr>
          <p:nvPr/>
        </p:nvCxnSpPr>
        <p:spPr>
          <a:xfrm flipH="1" flipV="1">
            <a:off x="4759006" y="3262192"/>
            <a:ext cx="387558" cy="10236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BC0B3227-D071-4539-BF9B-5D687FCEA72C}"/>
              </a:ext>
            </a:extLst>
          </p:cNvPr>
          <p:cNvSpPr txBox="1"/>
          <p:nvPr/>
        </p:nvSpPr>
        <p:spPr>
          <a:xfrm>
            <a:off x="111789" y="4166093"/>
            <a:ext cx="1499159" cy="646331"/>
          </a:xfrm>
          <a:prstGeom prst="rect">
            <a:avLst/>
          </a:prstGeom>
          <a:noFill/>
        </p:spPr>
        <p:txBody>
          <a:bodyPr wrap="square" rtlCol="0">
            <a:spAutoFit/>
          </a:bodyPr>
          <a:lstStyle/>
          <a:p>
            <a:r>
              <a:rPr lang="en-US" sz="1200" dirty="0">
                <a:solidFill>
                  <a:schemeClr val="tx1">
                    <a:lumMod val="50000"/>
                    <a:lumOff val="50000"/>
                  </a:schemeClr>
                </a:solidFill>
              </a:rPr>
              <a:t>Receiving a data burst with info about this device</a:t>
            </a:r>
          </a:p>
        </p:txBody>
      </p:sp>
      <p:cxnSp>
        <p:nvCxnSpPr>
          <p:cNvPr id="26" name="Straight Arrow Connector 25">
            <a:extLst>
              <a:ext uri="{FF2B5EF4-FFF2-40B4-BE49-F238E27FC236}">
                <a16:creationId xmlns:a16="http://schemas.microsoft.com/office/drawing/2014/main" id="{E12748ED-DA1E-4A22-838A-9F387AFE7948}"/>
              </a:ext>
            </a:extLst>
          </p:cNvPr>
          <p:cNvCxnSpPr>
            <a:cxnSpLocks/>
          </p:cNvCxnSpPr>
          <p:nvPr/>
        </p:nvCxnSpPr>
        <p:spPr>
          <a:xfrm flipV="1">
            <a:off x="1331371" y="3869785"/>
            <a:ext cx="876570" cy="45918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55E00C4-03AF-4F9B-99F6-2367B1D1FB06}"/>
              </a:ext>
            </a:extLst>
          </p:cNvPr>
          <p:cNvCxnSpPr>
            <a:cxnSpLocks/>
          </p:cNvCxnSpPr>
          <p:nvPr/>
        </p:nvCxnSpPr>
        <p:spPr>
          <a:xfrm>
            <a:off x="2506894" y="2043967"/>
            <a:ext cx="756628" cy="69678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6F8AC15-9F9F-4383-B449-E20D73BA4BE7}"/>
              </a:ext>
            </a:extLst>
          </p:cNvPr>
          <p:cNvSpPr txBox="1"/>
          <p:nvPr/>
        </p:nvSpPr>
        <p:spPr>
          <a:xfrm>
            <a:off x="6077017" y="0"/>
            <a:ext cx="780983" cy="369332"/>
          </a:xfrm>
          <a:prstGeom prst="rect">
            <a:avLst/>
          </a:prstGeom>
          <a:solidFill>
            <a:schemeClr val="tx1"/>
          </a:solidFill>
        </p:spPr>
        <p:txBody>
          <a:bodyPr wrap="none" rtlCol="0">
            <a:spAutoFit/>
          </a:bodyPr>
          <a:lstStyle/>
          <a:p>
            <a:pPr algn="ctr"/>
            <a:r>
              <a:rPr lang="en-US" dirty="0">
                <a:solidFill>
                  <a:schemeClr val="bg1"/>
                </a:solidFill>
              </a:rPr>
              <a:t>SETUP</a:t>
            </a:r>
          </a:p>
        </p:txBody>
      </p:sp>
    </p:spTree>
    <p:extLst>
      <p:ext uri="{BB962C8B-B14F-4D97-AF65-F5344CB8AC3E}">
        <p14:creationId xmlns:p14="http://schemas.microsoft.com/office/powerpoint/2010/main" val="2126006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7E8A91-C14C-4F23-963E-602A084606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4820" y="1496483"/>
            <a:ext cx="2699202" cy="5398405"/>
          </a:xfrm>
          <a:prstGeom prst="rect">
            <a:avLst/>
          </a:prstGeom>
          <a:effectLst>
            <a:outerShdw blurRad="50800" dist="38100" dir="2700000" algn="tl" rotWithShape="0">
              <a:prstClr val="black">
                <a:alpha val="40000"/>
              </a:prstClr>
            </a:outerShdw>
          </a:effectLst>
        </p:spPr>
      </p:pic>
      <p:sp>
        <p:nvSpPr>
          <p:cNvPr id="5" name="TextBox 4">
            <a:extLst>
              <a:ext uri="{FF2B5EF4-FFF2-40B4-BE49-F238E27FC236}">
                <a16:creationId xmlns:a16="http://schemas.microsoft.com/office/drawing/2014/main" id="{2C0A1E8F-D3D5-40D9-AA5A-BFB637C01C1A}"/>
              </a:ext>
            </a:extLst>
          </p:cNvPr>
          <p:cNvSpPr txBox="1"/>
          <p:nvPr/>
        </p:nvSpPr>
        <p:spPr>
          <a:xfrm>
            <a:off x="2735705" y="7174402"/>
            <a:ext cx="4037542" cy="1169551"/>
          </a:xfrm>
          <a:prstGeom prst="rect">
            <a:avLst/>
          </a:prstGeom>
          <a:noFill/>
        </p:spPr>
        <p:txBody>
          <a:bodyPr wrap="square" rtlCol="0">
            <a:spAutoFit/>
          </a:bodyPr>
          <a:lstStyle/>
          <a:p>
            <a:r>
              <a:rPr lang="en-US" sz="1400" dirty="0"/>
              <a:t>3. The “Fix” button tries to make any changes needed to connect to teammates it also </a:t>
            </a:r>
            <a:r>
              <a:rPr lang="en-US" sz="1400" b="1" dirty="0"/>
              <a:t>looks for new teammates</a:t>
            </a:r>
            <a:r>
              <a:rPr lang="en-US" sz="1400" dirty="0"/>
              <a:t>. Discovery of teammates is automatic, but some things (like Bluetooth) need a one-time approval for pairing.</a:t>
            </a:r>
          </a:p>
        </p:txBody>
      </p:sp>
      <p:cxnSp>
        <p:nvCxnSpPr>
          <p:cNvPr id="6" name="Straight Arrow Connector 5">
            <a:extLst>
              <a:ext uri="{FF2B5EF4-FFF2-40B4-BE49-F238E27FC236}">
                <a16:creationId xmlns:a16="http://schemas.microsoft.com/office/drawing/2014/main" id="{2FBBDD19-9A59-461F-9B84-15E119F5A910}"/>
              </a:ext>
            </a:extLst>
          </p:cNvPr>
          <p:cNvCxnSpPr>
            <a:cxnSpLocks/>
          </p:cNvCxnSpPr>
          <p:nvPr/>
        </p:nvCxnSpPr>
        <p:spPr>
          <a:xfrm flipH="1" flipV="1">
            <a:off x="4623371" y="6611420"/>
            <a:ext cx="251717" cy="565080"/>
          </a:xfrm>
          <a:prstGeom prst="straightConnector1">
            <a:avLst/>
          </a:prstGeom>
          <a:ln w="28575">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4B54AC4-F570-41E5-BD93-1A3D1FD89A46}"/>
              </a:ext>
            </a:extLst>
          </p:cNvPr>
          <p:cNvSpPr txBox="1"/>
          <p:nvPr/>
        </p:nvSpPr>
        <p:spPr>
          <a:xfrm>
            <a:off x="5185070" y="3787170"/>
            <a:ext cx="1499159" cy="1569660"/>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will continually try to connect to every teammate listed. If you no longer want to connect to a device, click on the trash can.</a:t>
            </a:r>
          </a:p>
        </p:txBody>
      </p:sp>
      <p:cxnSp>
        <p:nvCxnSpPr>
          <p:cNvPr id="10" name="Straight Arrow Connector 9">
            <a:extLst>
              <a:ext uri="{FF2B5EF4-FFF2-40B4-BE49-F238E27FC236}">
                <a16:creationId xmlns:a16="http://schemas.microsoft.com/office/drawing/2014/main" id="{62B7075E-7A5C-4A73-B5C0-7F4D3FA1B33F}"/>
              </a:ext>
            </a:extLst>
          </p:cNvPr>
          <p:cNvCxnSpPr>
            <a:cxnSpLocks/>
          </p:cNvCxnSpPr>
          <p:nvPr/>
        </p:nvCxnSpPr>
        <p:spPr>
          <a:xfrm flipH="1" flipV="1">
            <a:off x="4704381" y="4042760"/>
            <a:ext cx="448178" cy="20549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0405A6F-4568-40D3-9EF1-BE3221E60007}"/>
              </a:ext>
            </a:extLst>
          </p:cNvPr>
          <p:cNvSpPr txBox="1"/>
          <p:nvPr/>
        </p:nvSpPr>
        <p:spPr>
          <a:xfrm>
            <a:off x="204613" y="2995356"/>
            <a:ext cx="1499159" cy="1200329"/>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knows the Bluetooth address of X-ray 60 and Lima 49, but only Lima 49 has been saved as an approved device</a:t>
            </a:r>
          </a:p>
        </p:txBody>
      </p:sp>
      <p:cxnSp>
        <p:nvCxnSpPr>
          <p:cNvPr id="14" name="Straight Arrow Connector 13">
            <a:extLst>
              <a:ext uri="{FF2B5EF4-FFF2-40B4-BE49-F238E27FC236}">
                <a16:creationId xmlns:a16="http://schemas.microsoft.com/office/drawing/2014/main" id="{FAE045BB-2DC3-4D40-AD94-898AD9B1D5C1}"/>
              </a:ext>
            </a:extLst>
          </p:cNvPr>
          <p:cNvCxnSpPr>
            <a:cxnSpLocks/>
          </p:cNvCxnSpPr>
          <p:nvPr/>
        </p:nvCxnSpPr>
        <p:spPr>
          <a:xfrm flipV="1">
            <a:off x="1632865" y="3034525"/>
            <a:ext cx="592216" cy="400371"/>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4DD8CD6-C58A-45A5-BDC3-77619615290B}"/>
              </a:ext>
            </a:extLst>
          </p:cNvPr>
          <p:cNvCxnSpPr>
            <a:cxnSpLocks/>
          </p:cNvCxnSpPr>
          <p:nvPr/>
        </p:nvCxnSpPr>
        <p:spPr>
          <a:xfrm>
            <a:off x="1663039" y="3802781"/>
            <a:ext cx="530812" cy="51834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F290705-0225-40AD-9A29-0571959F200F}"/>
              </a:ext>
            </a:extLst>
          </p:cNvPr>
          <p:cNvCxnSpPr>
            <a:cxnSpLocks/>
          </p:cNvCxnSpPr>
          <p:nvPr/>
        </p:nvCxnSpPr>
        <p:spPr>
          <a:xfrm flipH="1">
            <a:off x="4777625" y="2330005"/>
            <a:ext cx="448178" cy="0"/>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6BDA8AB-9711-4115-B33F-1FD3F3D1EFBE}"/>
              </a:ext>
            </a:extLst>
          </p:cNvPr>
          <p:cNvSpPr txBox="1"/>
          <p:nvPr/>
        </p:nvSpPr>
        <p:spPr>
          <a:xfrm>
            <a:off x="5225135" y="2203528"/>
            <a:ext cx="1499159" cy="830997"/>
          </a:xfrm>
          <a:prstGeom prst="rect">
            <a:avLst/>
          </a:prstGeom>
          <a:noFill/>
        </p:spPr>
        <p:txBody>
          <a:bodyPr wrap="square" rtlCol="0">
            <a:spAutoFit/>
          </a:bodyPr>
          <a:lstStyle/>
          <a:p>
            <a:r>
              <a:rPr lang="en-US" sz="1200" dirty="0">
                <a:solidFill>
                  <a:schemeClr val="tx1">
                    <a:lumMod val="50000"/>
                    <a:lumOff val="50000"/>
                  </a:schemeClr>
                </a:solidFill>
              </a:rPr>
              <a:t>This means </a:t>
            </a:r>
            <a:r>
              <a:rPr lang="en-US" sz="1200" dirty="0" err="1">
                <a:solidFill>
                  <a:schemeClr val="tx1">
                    <a:lumMod val="50000"/>
                    <a:lumOff val="50000"/>
                  </a:schemeClr>
                </a:solidFill>
              </a:rPr>
              <a:t>SqAN</a:t>
            </a:r>
            <a:r>
              <a:rPr lang="en-US" sz="1200" dirty="0">
                <a:solidFill>
                  <a:schemeClr val="tx1">
                    <a:lumMod val="50000"/>
                    <a:lumOff val="50000"/>
                  </a:schemeClr>
                </a:solidFill>
              </a:rPr>
              <a:t> isn’t fully set-up to connect with this device</a:t>
            </a:r>
          </a:p>
        </p:txBody>
      </p:sp>
      <p:sp>
        <p:nvSpPr>
          <p:cNvPr id="17" name="TextBox 16">
            <a:extLst>
              <a:ext uri="{FF2B5EF4-FFF2-40B4-BE49-F238E27FC236}">
                <a16:creationId xmlns:a16="http://schemas.microsoft.com/office/drawing/2014/main" id="{66B4C4B6-5CCE-4249-89DA-8EB9DEDDB8A2}"/>
              </a:ext>
            </a:extLst>
          </p:cNvPr>
          <p:cNvSpPr txBox="1"/>
          <p:nvPr/>
        </p:nvSpPr>
        <p:spPr>
          <a:xfrm>
            <a:off x="948127" y="8335562"/>
            <a:ext cx="4961745" cy="738664"/>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r>
              <a:rPr lang="en-US" sz="1400" dirty="0" err="1"/>
              <a:t>SqAN</a:t>
            </a:r>
            <a:r>
              <a:rPr lang="en-US" sz="1400" dirty="0"/>
              <a:t> will still work with some broken or degraded connections. More, good pairings are better, but </a:t>
            </a:r>
            <a:r>
              <a:rPr lang="en-US" sz="1400" dirty="0" err="1"/>
              <a:t>SqAN</a:t>
            </a:r>
            <a:r>
              <a:rPr lang="en-US" sz="1400" dirty="0"/>
              <a:t> will use the connections it can make and relay data about every device it knows.</a:t>
            </a:r>
          </a:p>
        </p:txBody>
      </p:sp>
      <p:sp>
        <p:nvSpPr>
          <p:cNvPr id="18" name="TextBox 17">
            <a:extLst>
              <a:ext uri="{FF2B5EF4-FFF2-40B4-BE49-F238E27FC236}">
                <a16:creationId xmlns:a16="http://schemas.microsoft.com/office/drawing/2014/main" id="{1C1B8813-057D-4865-81F2-B46132B4B6C9}"/>
              </a:ext>
            </a:extLst>
          </p:cNvPr>
          <p:cNvSpPr txBox="1"/>
          <p:nvPr/>
        </p:nvSpPr>
        <p:spPr>
          <a:xfrm>
            <a:off x="6077017" y="0"/>
            <a:ext cx="780983" cy="369332"/>
          </a:xfrm>
          <a:prstGeom prst="rect">
            <a:avLst/>
          </a:prstGeom>
          <a:solidFill>
            <a:schemeClr val="tx1"/>
          </a:solidFill>
        </p:spPr>
        <p:txBody>
          <a:bodyPr wrap="none" rtlCol="0">
            <a:spAutoFit/>
          </a:bodyPr>
          <a:lstStyle/>
          <a:p>
            <a:pPr algn="ctr"/>
            <a:r>
              <a:rPr lang="en-US" dirty="0">
                <a:solidFill>
                  <a:schemeClr val="bg1"/>
                </a:solidFill>
              </a:rPr>
              <a:t>SETUP</a:t>
            </a:r>
          </a:p>
        </p:txBody>
      </p:sp>
    </p:spTree>
    <p:extLst>
      <p:ext uri="{BB962C8B-B14F-4D97-AF65-F5344CB8AC3E}">
        <p14:creationId xmlns:p14="http://schemas.microsoft.com/office/powerpoint/2010/main" val="1004446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EBB1A-3A66-4A7F-9AF3-06A2F1001F04}"/>
              </a:ext>
            </a:extLst>
          </p:cNvPr>
          <p:cNvSpPr>
            <a:spLocks noGrp="1"/>
          </p:cNvSpPr>
          <p:nvPr>
            <p:ph type="title"/>
          </p:nvPr>
        </p:nvSpPr>
        <p:spPr>
          <a:xfrm>
            <a:off x="471488" y="486837"/>
            <a:ext cx="5915025" cy="540298"/>
          </a:xfrm>
        </p:spPr>
        <p:txBody>
          <a:bodyPr>
            <a:normAutofit fontScale="90000"/>
          </a:bodyPr>
          <a:lstStyle/>
          <a:p>
            <a:r>
              <a:rPr lang="en-US" dirty="0"/>
              <a:t>Demo Notes Overview</a:t>
            </a:r>
          </a:p>
        </p:txBody>
      </p:sp>
      <p:sp>
        <p:nvSpPr>
          <p:cNvPr id="3" name="Content Placeholder 2">
            <a:extLst>
              <a:ext uri="{FF2B5EF4-FFF2-40B4-BE49-F238E27FC236}">
                <a16:creationId xmlns:a16="http://schemas.microsoft.com/office/drawing/2014/main" id="{B69A56CD-8BC0-4FA7-891A-7A5CD41A9826}"/>
              </a:ext>
            </a:extLst>
          </p:cNvPr>
          <p:cNvSpPr>
            <a:spLocks noGrp="1"/>
          </p:cNvSpPr>
          <p:nvPr>
            <p:ph idx="1"/>
          </p:nvPr>
        </p:nvSpPr>
        <p:spPr>
          <a:xfrm>
            <a:off x="471488" y="1027135"/>
            <a:ext cx="5915025" cy="7208816"/>
          </a:xfrm>
        </p:spPr>
        <p:txBody>
          <a:bodyPr>
            <a:normAutofit fontScale="92500" lnSpcReduction="10000"/>
          </a:bodyPr>
          <a:lstStyle/>
          <a:p>
            <a:r>
              <a:rPr lang="en-US" dirty="0" err="1"/>
              <a:t>SqAN</a:t>
            </a:r>
            <a:r>
              <a:rPr lang="en-US" dirty="0"/>
              <a:t> is built to </a:t>
            </a:r>
            <a:r>
              <a:rPr lang="en-US" b="1" i="1" dirty="0"/>
              <a:t>test</a:t>
            </a:r>
            <a:r>
              <a:rPr lang="en-US" dirty="0"/>
              <a:t> (i.e. not a production ready app) four different approaches to an open source MANET:</a:t>
            </a:r>
          </a:p>
          <a:p>
            <a:pPr lvl="1"/>
            <a:r>
              <a:rPr lang="en-US" dirty="0"/>
              <a:t>Nearby Connections based – a Google API that appears to have significant stability/scaling problems</a:t>
            </a:r>
          </a:p>
          <a:p>
            <a:pPr lvl="1"/>
            <a:r>
              <a:rPr lang="en-US" dirty="0" err="1"/>
              <a:t>WiFi</a:t>
            </a:r>
            <a:r>
              <a:rPr lang="en-US" dirty="0"/>
              <a:t> Direct – a widely accessible but structurally limited </a:t>
            </a:r>
            <a:r>
              <a:rPr lang="en-US" dirty="0" err="1"/>
              <a:t>WiFi</a:t>
            </a:r>
            <a:r>
              <a:rPr lang="en-US" dirty="0"/>
              <a:t> capability</a:t>
            </a:r>
          </a:p>
          <a:p>
            <a:pPr lvl="1"/>
            <a:r>
              <a:rPr lang="en-US" dirty="0" err="1"/>
              <a:t>WiFi</a:t>
            </a:r>
            <a:r>
              <a:rPr lang="en-US" dirty="0"/>
              <a:t> Aware – a significantly advanced </a:t>
            </a:r>
            <a:r>
              <a:rPr lang="en-US" dirty="0" err="1"/>
              <a:t>WiFi</a:t>
            </a:r>
            <a:r>
              <a:rPr lang="en-US" dirty="0"/>
              <a:t> capability available on a very narrow number of devices</a:t>
            </a:r>
          </a:p>
          <a:p>
            <a:pPr lvl="1"/>
            <a:r>
              <a:rPr lang="en-US" dirty="0"/>
              <a:t>Bluetooth – the widest available capability</a:t>
            </a:r>
          </a:p>
          <a:p>
            <a:r>
              <a:rPr lang="en-US" dirty="0"/>
              <a:t>The current development effort is </a:t>
            </a:r>
            <a:r>
              <a:rPr lang="en-US" b="1" dirty="0"/>
              <a:t>focused around the Bluetooth mesh</a:t>
            </a:r>
            <a:r>
              <a:rPr lang="en-US" dirty="0"/>
              <a:t> capability and building as much stability and bandwidth as possible. A Bluetooth mesh will also exist in parallel to the </a:t>
            </a:r>
            <a:r>
              <a:rPr lang="en-US" dirty="0" err="1"/>
              <a:t>WiFi</a:t>
            </a:r>
            <a:r>
              <a:rPr lang="en-US" dirty="0"/>
              <a:t> Direct and </a:t>
            </a:r>
            <a:r>
              <a:rPr lang="en-US" dirty="0" err="1"/>
              <a:t>WiFi</a:t>
            </a:r>
            <a:r>
              <a:rPr lang="en-US" dirty="0"/>
              <a:t> Aware meshes (which are built and in various stages of testing) to increase bandwidth and stability but is being tested on its own at the time to tune performance.</a:t>
            </a:r>
          </a:p>
          <a:p>
            <a:r>
              <a:rPr lang="en-US" dirty="0"/>
              <a:t>The most recent emphasis within the Bluetooth mesh has been on self-healing and endurance thresholds. The mesh is tilted right now towards endurance rather than high performance and has recorded stand-by times as long as 96 hours and active reporting as long as 36 hours. As such, the </a:t>
            </a:r>
            <a:r>
              <a:rPr lang="en-US" b="1" dirty="0"/>
              <a:t>mesh update rate is a little slower than something ideal for a demo</a:t>
            </a:r>
            <a:r>
              <a:rPr lang="en-US" dirty="0"/>
              <a:t> or for dynamic on-the-ground movements (but will be adjusted that direction over time).</a:t>
            </a:r>
          </a:p>
          <a:p>
            <a:r>
              <a:rPr lang="en-US" dirty="0"/>
              <a:t>With the exception of Nearby Connections, the three other mesh approaches are custom built from the ground-up to be optimized for squad level operations.</a:t>
            </a:r>
          </a:p>
        </p:txBody>
      </p:sp>
      <p:sp>
        <p:nvSpPr>
          <p:cNvPr id="4" name="TextBox 3">
            <a:extLst>
              <a:ext uri="{FF2B5EF4-FFF2-40B4-BE49-F238E27FC236}">
                <a16:creationId xmlns:a16="http://schemas.microsoft.com/office/drawing/2014/main" id="{705643CB-E104-4A0D-A4D6-CDE65FC8DEEA}"/>
              </a:ext>
            </a:extLst>
          </p:cNvPr>
          <p:cNvSpPr txBox="1"/>
          <p:nvPr/>
        </p:nvSpPr>
        <p:spPr>
          <a:xfrm>
            <a:off x="6073010" y="0"/>
            <a:ext cx="788999" cy="369332"/>
          </a:xfrm>
          <a:prstGeom prst="rect">
            <a:avLst/>
          </a:prstGeom>
          <a:solidFill>
            <a:schemeClr val="tx1"/>
          </a:solidFill>
        </p:spPr>
        <p:txBody>
          <a:bodyPr wrap="none" rtlCol="0">
            <a:spAutoFit/>
          </a:bodyPr>
          <a:lstStyle/>
          <a:p>
            <a:pPr algn="ctr"/>
            <a:r>
              <a:rPr lang="en-US" dirty="0">
                <a:solidFill>
                  <a:schemeClr val="bg1"/>
                </a:solidFill>
              </a:rPr>
              <a:t>DEMO</a:t>
            </a:r>
          </a:p>
        </p:txBody>
      </p:sp>
    </p:spTree>
    <p:extLst>
      <p:ext uri="{BB962C8B-B14F-4D97-AF65-F5344CB8AC3E}">
        <p14:creationId xmlns:p14="http://schemas.microsoft.com/office/powerpoint/2010/main" val="821287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7E8A91-C14C-4F23-963E-602A084606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8539" y="1947241"/>
            <a:ext cx="2699202" cy="4798581"/>
          </a:xfrm>
          <a:prstGeom prst="rect">
            <a:avLst/>
          </a:prstGeom>
          <a:effectLst>
            <a:outerShdw blurRad="50800" dist="38100" dir="2700000" algn="tl" rotWithShape="0">
              <a:prstClr val="black">
                <a:alpha val="40000"/>
              </a:prstClr>
            </a:outerShdw>
          </a:effectLst>
        </p:spPr>
      </p:pic>
      <p:cxnSp>
        <p:nvCxnSpPr>
          <p:cNvPr id="16" name="Straight Arrow Connector 15">
            <a:extLst>
              <a:ext uri="{FF2B5EF4-FFF2-40B4-BE49-F238E27FC236}">
                <a16:creationId xmlns:a16="http://schemas.microsoft.com/office/drawing/2014/main" id="{D4DD8CD6-C58A-45A5-BDC3-77619615290B}"/>
              </a:ext>
            </a:extLst>
          </p:cNvPr>
          <p:cNvCxnSpPr>
            <a:cxnSpLocks/>
          </p:cNvCxnSpPr>
          <p:nvPr/>
        </p:nvCxnSpPr>
        <p:spPr>
          <a:xfrm>
            <a:off x="1453615" y="5781963"/>
            <a:ext cx="625784" cy="13137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F290705-0225-40AD-9A29-0571959F200F}"/>
              </a:ext>
            </a:extLst>
          </p:cNvPr>
          <p:cNvCxnSpPr>
            <a:cxnSpLocks/>
          </p:cNvCxnSpPr>
          <p:nvPr/>
        </p:nvCxnSpPr>
        <p:spPr>
          <a:xfrm flipH="1">
            <a:off x="3429000" y="3093928"/>
            <a:ext cx="1351640" cy="41287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6BDA8AB-9711-4115-B33F-1FD3F3D1EFBE}"/>
              </a:ext>
            </a:extLst>
          </p:cNvPr>
          <p:cNvSpPr txBox="1"/>
          <p:nvPr/>
        </p:nvSpPr>
        <p:spPr>
          <a:xfrm>
            <a:off x="4780639" y="2356520"/>
            <a:ext cx="1499159" cy="1200329"/>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test shows the connections between devices and will update as the connections and locations change.</a:t>
            </a:r>
          </a:p>
        </p:txBody>
      </p:sp>
      <p:sp>
        <p:nvSpPr>
          <p:cNvPr id="19" name="TextBox 18">
            <a:extLst>
              <a:ext uri="{FF2B5EF4-FFF2-40B4-BE49-F238E27FC236}">
                <a16:creationId xmlns:a16="http://schemas.microsoft.com/office/drawing/2014/main" id="{FA12A33F-0232-436E-9D47-6638F3695E2D}"/>
              </a:ext>
            </a:extLst>
          </p:cNvPr>
          <p:cNvSpPr txBox="1"/>
          <p:nvPr/>
        </p:nvSpPr>
        <p:spPr>
          <a:xfrm>
            <a:off x="183126" y="5131041"/>
            <a:ext cx="1499159" cy="1754326"/>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test also includes a very basic chat client. </a:t>
            </a:r>
            <a:r>
              <a:rPr lang="en-US" sz="1200" dirty="0" err="1">
                <a:solidFill>
                  <a:schemeClr val="tx1">
                    <a:lumMod val="50000"/>
                    <a:lumOff val="50000"/>
                  </a:schemeClr>
                </a:solidFill>
              </a:rPr>
              <a:t>SqAN</a:t>
            </a:r>
            <a:r>
              <a:rPr lang="en-US" sz="1200" dirty="0">
                <a:solidFill>
                  <a:schemeClr val="tx1">
                    <a:lumMod val="50000"/>
                    <a:lumOff val="50000"/>
                  </a:schemeClr>
                </a:solidFill>
              </a:rPr>
              <a:t> test needs to be running on another device to receive messages – messages aren’t saved.</a:t>
            </a:r>
          </a:p>
        </p:txBody>
      </p:sp>
      <p:sp>
        <p:nvSpPr>
          <p:cNvPr id="13" name="TextBox 12">
            <a:extLst>
              <a:ext uri="{FF2B5EF4-FFF2-40B4-BE49-F238E27FC236}">
                <a16:creationId xmlns:a16="http://schemas.microsoft.com/office/drawing/2014/main" id="{74E94688-A29B-45A8-8488-7F801353028C}"/>
              </a:ext>
            </a:extLst>
          </p:cNvPr>
          <p:cNvSpPr txBox="1"/>
          <p:nvPr/>
        </p:nvSpPr>
        <p:spPr>
          <a:xfrm>
            <a:off x="0" y="651353"/>
            <a:ext cx="6773247" cy="1169551"/>
          </a:xfrm>
          <a:prstGeom prst="rect">
            <a:avLst/>
          </a:prstGeom>
          <a:noFill/>
        </p:spPr>
        <p:txBody>
          <a:bodyPr wrap="square" rtlCol="0">
            <a:spAutoFit/>
          </a:bodyPr>
          <a:lstStyle/>
          <a:p>
            <a:r>
              <a:rPr lang="en-US" sz="1400" dirty="0"/>
              <a:t>Demo feature:</a:t>
            </a:r>
            <a:r>
              <a:rPr lang="en-US" sz="1400" b="1" dirty="0"/>
              <a:t> Blue Force Tracking</a:t>
            </a:r>
          </a:p>
          <a:p>
            <a:r>
              <a:rPr lang="en-US" sz="1400" dirty="0"/>
              <a:t>You can use </a:t>
            </a:r>
            <a:r>
              <a:rPr lang="en-US" sz="1400" b="1" dirty="0" err="1"/>
              <a:t>SqAN</a:t>
            </a:r>
            <a:r>
              <a:rPr lang="en-US" sz="1400" b="1" dirty="0"/>
              <a:t> Test</a:t>
            </a:r>
            <a:r>
              <a:rPr lang="en-US" sz="1400" dirty="0"/>
              <a:t> (a separate app in the “testing” folder of the </a:t>
            </a:r>
            <a:r>
              <a:rPr lang="en-US" sz="1400" dirty="0" err="1"/>
              <a:t>SqAN</a:t>
            </a:r>
            <a:r>
              <a:rPr lang="en-US" sz="1400" dirty="0"/>
              <a:t> repo) as a way to see what’s going on in </a:t>
            </a:r>
            <a:r>
              <a:rPr lang="en-US" sz="1400" dirty="0" err="1"/>
              <a:t>SqAN</a:t>
            </a:r>
            <a:r>
              <a:rPr lang="en-US" sz="1400" dirty="0"/>
              <a:t>. </a:t>
            </a:r>
            <a:r>
              <a:rPr lang="en-US" sz="1400" dirty="0" err="1"/>
              <a:t>SqAN</a:t>
            </a:r>
            <a:r>
              <a:rPr lang="en-US" sz="1400" dirty="0"/>
              <a:t> Test will ultimately include load testing capability but for now it’s used to help visualize what’s happening in </a:t>
            </a:r>
            <a:r>
              <a:rPr lang="en-US" sz="1400" dirty="0" err="1"/>
              <a:t>SqAN</a:t>
            </a:r>
            <a:r>
              <a:rPr lang="en-US" sz="1400" dirty="0"/>
              <a:t> and demonstrates the blue force tracking capability inherent in the data </a:t>
            </a:r>
            <a:r>
              <a:rPr lang="en-US" sz="1400" dirty="0" err="1"/>
              <a:t>SqAN</a:t>
            </a:r>
            <a:r>
              <a:rPr lang="en-US" sz="1400" dirty="0"/>
              <a:t> makes available to other apps.</a:t>
            </a:r>
          </a:p>
        </p:txBody>
      </p:sp>
      <p:pic>
        <p:nvPicPr>
          <p:cNvPr id="9" name="Picture 8">
            <a:extLst>
              <a:ext uri="{FF2B5EF4-FFF2-40B4-BE49-F238E27FC236}">
                <a16:creationId xmlns:a16="http://schemas.microsoft.com/office/drawing/2014/main" id="{7F595CC4-5366-4642-9FDE-91B5774593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2918" y="6900081"/>
            <a:ext cx="4069646" cy="2034823"/>
          </a:xfrm>
          <a:prstGeom prst="rect">
            <a:avLst/>
          </a:prstGeom>
          <a:effectLst>
            <a:outerShdw blurRad="50800" dist="38100" dir="2700000" algn="tl" rotWithShape="0">
              <a:prstClr val="black">
                <a:alpha val="40000"/>
              </a:prstClr>
            </a:outerShdw>
          </a:effectLst>
        </p:spPr>
      </p:pic>
      <p:sp>
        <p:nvSpPr>
          <p:cNvPr id="20" name="TextBox 19">
            <a:extLst>
              <a:ext uri="{FF2B5EF4-FFF2-40B4-BE49-F238E27FC236}">
                <a16:creationId xmlns:a16="http://schemas.microsoft.com/office/drawing/2014/main" id="{CC94095A-FB4F-4D78-B12D-DE3A6301DF91}"/>
              </a:ext>
            </a:extLst>
          </p:cNvPr>
          <p:cNvSpPr txBox="1"/>
          <p:nvPr/>
        </p:nvSpPr>
        <p:spPr>
          <a:xfrm>
            <a:off x="183127" y="7396744"/>
            <a:ext cx="1794600" cy="1015663"/>
          </a:xfrm>
          <a:prstGeom prst="rect">
            <a:avLst/>
          </a:prstGeom>
          <a:noFill/>
        </p:spPr>
        <p:txBody>
          <a:bodyPr wrap="square" rtlCol="0">
            <a:spAutoFit/>
          </a:bodyPr>
          <a:lstStyle/>
          <a:p>
            <a:r>
              <a:rPr lang="en-US" sz="1200" dirty="0">
                <a:solidFill>
                  <a:schemeClr val="tx1">
                    <a:lumMod val="50000"/>
                    <a:lumOff val="50000"/>
                  </a:schemeClr>
                </a:solidFill>
              </a:rPr>
              <a:t>BFT capabilities are also available for other app use. Here, </a:t>
            </a:r>
            <a:r>
              <a:rPr lang="en-US" sz="1200" dirty="0" err="1">
                <a:solidFill>
                  <a:schemeClr val="tx1">
                    <a:lumMod val="50000"/>
                    <a:lumOff val="50000"/>
                  </a:schemeClr>
                </a:solidFill>
              </a:rPr>
              <a:t>SqAN</a:t>
            </a:r>
            <a:r>
              <a:rPr lang="en-US" sz="1200" dirty="0">
                <a:solidFill>
                  <a:schemeClr val="tx1">
                    <a:lumMod val="50000"/>
                    <a:lumOff val="50000"/>
                  </a:schemeClr>
                </a:solidFill>
              </a:rPr>
              <a:t> BFT data is used real time in a mobile Unity AR app.</a:t>
            </a:r>
          </a:p>
        </p:txBody>
      </p:sp>
      <p:cxnSp>
        <p:nvCxnSpPr>
          <p:cNvPr id="21" name="Straight Arrow Connector 20">
            <a:extLst>
              <a:ext uri="{FF2B5EF4-FFF2-40B4-BE49-F238E27FC236}">
                <a16:creationId xmlns:a16="http://schemas.microsoft.com/office/drawing/2014/main" id="{1A94773B-D98D-49CE-8027-A3C20AB50533}"/>
              </a:ext>
            </a:extLst>
          </p:cNvPr>
          <p:cNvCxnSpPr>
            <a:cxnSpLocks/>
            <a:endCxn id="9" idx="1"/>
          </p:cNvCxnSpPr>
          <p:nvPr/>
        </p:nvCxnSpPr>
        <p:spPr>
          <a:xfrm flipV="1">
            <a:off x="1866378" y="7917493"/>
            <a:ext cx="576540" cy="17174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3870AC3-DCC3-4256-A2BA-A8BD49D257DA}"/>
              </a:ext>
            </a:extLst>
          </p:cNvPr>
          <p:cNvSpPr txBox="1"/>
          <p:nvPr/>
        </p:nvSpPr>
        <p:spPr>
          <a:xfrm>
            <a:off x="6073010" y="0"/>
            <a:ext cx="788999" cy="369332"/>
          </a:xfrm>
          <a:prstGeom prst="rect">
            <a:avLst/>
          </a:prstGeom>
          <a:solidFill>
            <a:schemeClr val="tx1"/>
          </a:solidFill>
        </p:spPr>
        <p:txBody>
          <a:bodyPr wrap="none" rtlCol="0">
            <a:spAutoFit/>
          </a:bodyPr>
          <a:lstStyle/>
          <a:p>
            <a:pPr algn="ctr"/>
            <a:r>
              <a:rPr lang="en-US" dirty="0">
                <a:solidFill>
                  <a:schemeClr val="bg1"/>
                </a:solidFill>
              </a:rPr>
              <a:t>DEMO</a:t>
            </a:r>
          </a:p>
        </p:txBody>
      </p:sp>
    </p:spTree>
    <p:extLst>
      <p:ext uri="{BB962C8B-B14F-4D97-AF65-F5344CB8AC3E}">
        <p14:creationId xmlns:p14="http://schemas.microsoft.com/office/powerpoint/2010/main" val="12286626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Arrow Connector 15">
            <a:extLst>
              <a:ext uri="{FF2B5EF4-FFF2-40B4-BE49-F238E27FC236}">
                <a16:creationId xmlns:a16="http://schemas.microsoft.com/office/drawing/2014/main" id="{D4DD8CD6-C58A-45A5-BDC3-77619615290B}"/>
              </a:ext>
            </a:extLst>
          </p:cNvPr>
          <p:cNvCxnSpPr>
            <a:cxnSpLocks/>
          </p:cNvCxnSpPr>
          <p:nvPr/>
        </p:nvCxnSpPr>
        <p:spPr>
          <a:xfrm flipV="1">
            <a:off x="3141074" y="5696275"/>
            <a:ext cx="604208" cy="155492"/>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6BDA8AB-9711-4115-B33F-1FD3F3D1EFBE}"/>
              </a:ext>
            </a:extLst>
          </p:cNvPr>
          <p:cNvSpPr txBox="1"/>
          <p:nvPr/>
        </p:nvSpPr>
        <p:spPr>
          <a:xfrm>
            <a:off x="4531327" y="1703876"/>
            <a:ext cx="1499159" cy="461665"/>
          </a:xfrm>
          <a:prstGeom prst="rect">
            <a:avLst/>
          </a:prstGeom>
          <a:noFill/>
        </p:spPr>
        <p:txBody>
          <a:bodyPr wrap="square" rtlCol="0">
            <a:spAutoFit/>
          </a:bodyPr>
          <a:lstStyle/>
          <a:p>
            <a:r>
              <a:rPr lang="en-US" sz="1200" dirty="0">
                <a:solidFill>
                  <a:schemeClr val="tx1">
                    <a:lumMod val="50000"/>
                    <a:lumOff val="50000"/>
                  </a:schemeClr>
                </a:solidFill>
              </a:rPr>
              <a:t>TORGI running on one device</a:t>
            </a:r>
          </a:p>
        </p:txBody>
      </p:sp>
      <p:sp>
        <p:nvSpPr>
          <p:cNvPr id="18" name="TextBox 17">
            <a:extLst>
              <a:ext uri="{FF2B5EF4-FFF2-40B4-BE49-F238E27FC236}">
                <a16:creationId xmlns:a16="http://schemas.microsoft.com/office/drawing/2014/main" id="{D6B26B95-A4CA-4F9F-990A-1A2DCC063112}"/>
              </a:ext>
            </a:extLst>
          </p:cNvPr>
          <p:cNvSpPr txBox="1"/>
          <p:nvPr/>
        </p:nvSpPr>
        <p:spPr>
          <a:xfrm>
            <a:off x="0" y="651353"/>
            <a:ext cx="6773247" cy="1169551"/>
          </a:xfrm>
          <a:prstGeom prst="rect">
            <a:avLst/>
          </a:prstGeom>
          <a:noFill/>
        </p:spPr>
        <p:txBody>
          <a:bodyPr wrap="square" rtlCol="0">
            <a:spAutoFit/>
          </a:bodyPr>
          <a:lstStyle/>
          <a:p>
            <a:r>
              <a:rPr lang="en-US" sz="1400" dirty="0"/>
              <a:t>Demo feature:</a:t>
            </a:r>
            <a:r>
              <a:rPr lang="en-US" sz="1400" b="1" dirty="0"/>
              <a:t> Inter-App Communications</a:t>
            </a:r>
          </a:p>
          <a:p>
            <a:r>
              <a:rPr lang="en-US" sz="1400" dirty="0" err="1"/>
              <a:t>SqAN</a:t>
            </a:r>
            <a:r>
              <a:rPr lang="en-US" sz="1400" dirty="0"/>
              <a:t> automatically takes some optimized communications and passes them between apps across </a:t>
            </a:r>
            <a:r>
              <a:rPr lang="en-US" sz="1400" dirty="0" err="1"/>
              <a:t>SqAN</a:t>
            </a:r>
            <a:r>
              <a:rPr lang="en-US" sz="1400" dirty="0"/>
              <a:t>. For example, TORGI data collection can be viewed within ATAK on a different device. (Note, here the communications are an extension of the OGC SOS standard for sensors)</a:t>
            </a:r>
          </a:p>
        </p:txBody>
      </p:sp>
      <p:sp>
        <p:nvSpPr>
          <p:cNvPr id="19" name="TextBox 18">
            <a:extLst>
              <a:ext uri="{FF2B5EF4-FFF2-40B4-BE49-F238E27FC236}">
                <a16:creationId xmlns:a16="http://schemas.microsoft.com/office/drawing/2014/main" id="{FA12A33F-0232-436E-9D47-6638F3695E2D}"/>
              </a:ext>
            </a:extLst>
          </p:cNvPr>
          <p:cNvSpPr txBox="1"/>
          <p:nvPr/>
        </p:nvSpPr>
        <p:spPr>
          <a:xfrm>
            <a:off x="1382117" y="5782156"/>
            <a:ext cx="1918352" cy="461665"/>
          </a:xfrm>
          <a:prstGeom prst="rect">
            <a:avLst/>
          </a:prstGeom>
          <a:noFill/>
        </p:spPr>
        <p:txBody>
          <a:bodyPr wrap="square" rtlCol="0">
            <a:spAutoFit/>
          </a:bodyPr>
          <a:lstStyle/>
          <a:p>
            <a:r>
              <a:rPr lang="en-US" sz="1200" dirty="0">
                <a:solidFill>
                  <a:schemeClr val="tx1">
                    <a:lumMod val="50000"/>
                    <a:lumOff val="50000"/>
                  </a:schemeClr>
                </a:solidFill>
              </a:rPr>
              <a:t>Can be viewed in ATAK on another device</a:t>
            </a:r>
          </a:p>
        </p:txBody>
      </p:sp>
      <p:pic>
        <p:nvPicPr>
          <p:cNvPr id="3" name="Picture 2">
            <a:extLst>
              <a:ext uri="{FF2B5EF4-FFF2-40B4-BE49-F238E27FC236}">
                <a16:creationId xmlns:a16="http://schemas.microsoft.com/office/drawing/2014/main" id="{B446BD06-EA10-40CA-82BB-BDA87C08D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0238" y="2390608"/>
            <a:ext cx="2113617" cy="3757542"/>
          </a:xfrm>
          <a:prstGeom prst="rect">
            <a:avLst/>
          </a:prstGeom>
        </p:spPr>
      </p:pic>
      <p:pic>
        <p:nvPicPr>
          <p:cNvPr id="4" name="Picture 3">
            <a:extLst>
              <a:ext uri="{FF2B5EF4-FFF2-40B4-BE49-F238E27FC236}">
                <a16:creationId xmlns:a16="http://schemas.microsoft.com/office/drawing/2014/main" id="{507E8A91-C14C-4F23-963E-602A084606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052" y="1840328"/>
            <a:ext cx="1878771" cy="3757542"/>
          </a:xfrm>
          <a:prstGeom prst="rect">
            <a:avLst/>
          </a:prstGeom>
          <a:effectLst>
            <a:outerShdw blurRad="50800" dist="38100" dir="2700000" algn="tl" rotWithShape="0">
              <a:prstClr val="black">
                <a:alpha val="40000"/>
              </a:prstClr>
            </a:outerShdw>
          </a:effectLst>
        </p:spPr>
      </p:pic>
      <p:cxnSp>
        <p:nvCxnSpPr>
          <p:cNvPr id="12" name="Straight Arrow Connector 11">
            <a:extLst>
              <a:ext uri="{FF2B5EF4-FFF2-40B4-BE49-F238E27FC236}">
                <a16:creationId xmlns:a16="http://schemas.microsoft.com/office/drawing/2014/main" id="{3F290705-0225-40AD-9A29-0571959F200F}"/>
              </a:ext>
            </a:extLst>
          </p:cNvPr>
          <p:cNvCxnSpPr>
            <a:cxnSpLocks/>
          </p:cNvCxnSpPr>
          <p:nvPr/>
        </p:nvCxnSpPr>
        <p:spPr>
          <a:xfrm flipH="1">
            <a:off x="2843103" y="1977716"/>
            <a:ext cx="1540944" cy="412892"/>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77EE0A9A-3EC9-48AC-B0C2-CDB69A9996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34" y="6359965"/>
            <a:ext cx="1490598" cy="2649952"/>
          </a:xfrm>
          <a:prstGeom prst="rect">
            <a:avLst/>
          </a:prstGeom>
          <a:effectLst>
            <a:outerShdw blurRad="50800" dist="38100" dir="2700000" algn="tl" rotWithShape="0">
              <a:prstClr val="black">
                <a:alpha val="40000"/>
              </a:prstClr>
            </a:outerShdw>
          </a:effectLst>
        </p:spPr>
      </p:pic>
      <p:sp>
        <p:nvSpPr>
          <p:cNvPr id="14" name="TextBox 13">
            <a:extLst>
              <a:ext uri="{FF2B5EF4-FFF2-40B4-BE49-F238E27FC236}">
                <a16:creationId xmlns:a16="http://schemas.microsoft.com/office/drawing/2014/main" id="{EF7E7CFC-3CA3-4CEE-9840-FC32CA8D69DA}"/>
              </a:ext>
            </a:extLst>
          </p:cNvPr>
          <p:cNvSpPr txBox="1"/>
          <p:nvPr/>
        </p:nvSpPr>
        <p:spPr>
          <a:xfrm>
            <a:off x="2068295" y="7120047"/>
            <a:ext cx="4232297" cy="1569660"/>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also provides a capability to use app-specific channels for communication within the same app. Another ongoing SOFWERX initiative </a:t>
            </a:r>
            <a:r>
              <a:rPr lang="en-US" sz="1200" i="1" dirty="0">
                <a:solidFill>
                  <a:schemeClr val="tx1">
                    <a:lumMod val="50000"/>
                    <a:lumOff val="50000"/>
                  </a:schemeClr>
                </a:solidFill>
              </a:rPr>
              <a:t>PLUGS</a:t>
            </a:r>
            <a:r>
              <a:rPr lang="en-US" sz="1200" dirty="0">
                <a:solidFill>
                  <a:schemeClr val="tx1">
                    <a:lumMod val="50000"/>
                    <a:lumOff val="50000"/>
                  </a:schemeClr>
                </a:solidFill>
              </a:rPr>
              <a:t> uses </a:t>
            </a:r>
            <a:r>
              <a:rPr lang="en-US" sz="1200" dirty="0" err="1">
                <a:solidFill>
                  <a:schemeClr val="tx1">
                    <a:lumMod val="50000"/>
                    <a:lumOff val="50000"/>
                  </a:schemeClr>
                </a:solidFill>
              </a:rPr>
              <a:t>SqAN</a:t>
            </a:r>
            <a:r>
              <a:rPr lang="en-US" sz="1200" dirty="0">
                <a:solidFill>
                  <a:schemeClr val="tx1">
                    <a:lumMod val="50000"/>
                    <a:lumOff val="50000"/>
                  </a:schemeClr>
                </a:solidFill>
              </a:rPr>
              <a:t> to automatically connect unattended sensors that temporarily or permanently lose backhaul connectivity and relay their traffic over an exfil network to collection servers. </a:t>
            </a:r>
            <a:r>
              <a:rPr lang="en-US" sz="1200" dirty="0" err="1">
                <a:solidFill>
                  <a:schemeClr val="tx1">
                    <a:lumMod val="50000"/>
                    <a:lumOff val="50000"/>
                  </a:schemeClr>
                </a:solidFill>
              </a:rPr>
              <a:t>SqAN’s</a:t>
            </a:r>
            <a:r>
              <a:rPr lang="en-US" sz="1200" dirty="0">
                <a:solidFill>
                  <a:schemeClr val="tx1">
                    <a:lumMod val="50000"/>
                    <a:lumOff val="50000"/>
                  </a:schemeClr>
                </a:solidFill>
              </a:rPr>
              <a:t> self-healing and multi-path capability allow spontaneous changes to network structure to provide continued collection without human intervention..</a:t>
            </a:r>
          </a:p>
        </p:txBody>
      </p:sp>
      <p:cxnSp>
        <p:nvCxnSpPr>
          <p:cNvPr id="17" name="Straight Arrow Connector 16">
            <a:extLst>
              <a:ext uri="{FF2B5EF4-FFF2-40B4-BE49-F238E27FC236}">
                <a16:creationId xmlns:a16="http://schemas.microsoft.com/office/drawing/2014/main" id="{0D844A2E-C9B9-4AEB-AD8E-9494CB78878B}"/>
              </a:ext>
            </a:extLst>
          </p:cNvPr>
          <p:cNvCxnSpPr>
            <a:cxnSpLocks/>
          </p:cNvCxnSpPr>
          <p:nvPr/>
        </p:nvCxnSpPr>
        <p:spPr>
          <a:xfrm flipH="1" flipV="1">
            <a:off x="1716066" y="7805004"/>
            <a:ext cx="352229" cy="7774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420DB52A-9F0C-4DEB-BF36-57BD4BD29C70}"/>
              </a:ext>
            </a:extLst>
          </p:cNvPr>
          <p:cNvSpPr txBox="1"/>
          <p:nvPr/>
        </p:nvSpPr>
        <p:spPr>
          <a:xfrm>
            <a:off x="6073010" y="0"/>
            <a:ext cx="788999" cy="369332"/>
          </a:xfrm>
          <a:prstGeom prst="rect">
            <a:avLst/>
          </a:prstGeom>
          <a:solidFill>
            <a:schemeClr val="tx1"/>
          </a:solidFill>
        </p:spPr>
        <p:txBody>
          <a:bodyPr wrap="none" rtlCol="0">
            <a:spAutoFit/>
          </a:bodyPr>
          <a:lstStyle/>
          <a:p>
            <a:pPr algn="ctr"/>
            <a:r>
              <a:rPr lang="en-US" dirty="0">
                <a:solidFill>
                  <a:schemeClr val="bg1"/>
                </a:solidFill>
              </a:rPr>
              <a:t>DEMO</a:t>
            </a:r>
          </a:p>
        </p:txBody>
      </p:sp>
    </p:spTree>
    <p:extLst>
      <p:ext uri="{BB962C8B-B14F-4D97-AF65-F5344CB8AC3E}">
        <p14:creationId xmlns:p14="http://schemas.microsoft.com/office/powerpoint/2010/main" val="3120690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Arrow Connector 15">
            <a:extLst>
              <a:ext uri="{FF2B5EF4-FFF2-40B4-BE49-F238E27FC236}">
                <a16:creationId xmlns:a16="http://schemas.microsoft.com/office/drawing/2014/main" id="{D4DD8CD6-C58A-45A5-BDC3-77619615290B}"/>
              </a:ext>
            </a:extLst>
          </p:cNvPr>
          <p:cNvCxnSpPr>
            <a:cxnSpLocks/>
          </p:cNvCxnSpPr>
          <p:nvPr/>
        </p:nvCxnSpPr>
        <p:spPr>
          <a:xfrm flipV="1">
            <a:off x="1676199" y="7638410"/>
            <a:ext cx="660610" cy="3805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6BDA8AB-9711-4115-B33F-1FD3F3D1EFBE}"/>
              </a:ext>
            </a:extLst>
          </p:cNvPr>
          <p:cNvSpPr txBox="1"/>
          <p:nvPr/>
        </p:nvSpPr>
        <p:spPr>
          <a:xfrm>
            <a:off x="5181418" y="2359480"/>
            <a:ext cx="1499159" cy="1015663"/>
          </a:xfrm>
          <a:prstGeom prst="rect">
            <a:avLst/>
          </a:prstGeom>
          <a:noFill/>
        </p:spPr>
        <p:txBody>
          <a:bodyPr wrap="square" rtlCol="0">
            <a:spAutoFit/>
          </a:bodyPr>
          <a:lstStyle/>
          <a:p>
            <a:r>
              <a:rPr lang="en-US" sz="1200" dirty="0">
                <a:solidFill>
                  <a:schemeClr val="tx1">
                    <a:lumMod val="50000"/>
                    <a:lumOff val="50000"/>
                  </a:schemeClr>
                </a:solidFill>
              </a:rPr>
              <a:t>To demo the VPN use, in a web browser go to the IP address of any other device on </a:t>
            </a:r>
            <a:r>
              <a:rPr lang="en-US" sz="1200" dirty="0" err="1">
                <a:solidFill>
                  <a:schemeClr val="tx1">
                    <a:lumMod val="50000"/>
                    <a:lumOff val="50000"/>
                  </a:schemeClr>
                </a:solidFill>
              </a:rPr>
              <a:t>SqAN</a:t>
            </a:r>
            <a:endParaRPr lang="en-US" sz="1200" dirty="0">
              <a:solidFill>
                <a:schemeClr val="tx1">
                  <a:lumMod val="50000"/>
                  <a:lumOff val="50000"/>
                </a:schemeClr>
              </a:solidFill>
            </a:endParaRPr>
          </a:p>
        </p:txBody>
      </p:sp>
      <p:sp>
        <p:nvSpPr>
          <p:cNvPr id="18" name="TextBox 17">
            <a:extLst>
              <a:ext uri="{FF2B5EF4-FFF2-40B4-BE49-F238E27FC236}">
                <a16:creationId xmlns:a16="http://schemas.microsoft.com/office/drawing/2014/main" id="{D6B26B95-A4CA-4F9F-990A-1A2DCC063112}"/>
              </a:ext>
            </a:extLst>
          </p:cNvPr>
          <p:cNvSpPr txBox="1"/>
          <p:nvPr/>
        </p:nvSpPr>
        <p:spPr>
          <a:xfrm>
            <a:off x="0" y="651353"/>
            <a:ext cx="6773247" cy="954107"/>
          </a:xfrm>
          <a:prstGeom prst="rect">
            <a:avLst/>
          </a:prstGeom>
          <a:noFill/>
        </p:spPr>
        <p:txBody>
          <a:bodyPr wrap="square" rtlCol="0">
            <a:spAutoFit/>
          </a:bodyPr>
          <a:lstStyle/>
          <a:p>
            <a:r>
              <a:rPr lang="en-US" sz="1400" dirty="0"/>
              <a:t>Demo feature:</a:t>
            </a:r>
            <a:r>
              <a:rPr lang="en-US" sz="1400" b="1" dirty="0"/>
              <a:t> VPN</a:t>
            </a:r>
          </a:p>
          <a:p>
            <a:r>
              <a:rPr lang="en-US" sz="1400" dirty="0" err="1"/>
              <a:t>SqAN</a:t>
            </a:r>
            <a:r>
              <a:rPr lang="en-US" sz="1400" dirty="0"/>
              <a:t> contains a VPN that will automatically re-route TCP/IP traffic between devices on </a:t>
            </a:r>
            <a:r>
              <a:rPr lang="en-US" sz="1400" dirty="0" err="1"/>
              <a:t>SqAN</a:t>
            </a:r>
            <a:r>
              <a:rPr lang="en-US" sz="1400" dirty="0"/>
              <a:t>. This is built to let any TCP/IP based app communicate over </a:t>
            </a:r>
            <a:r>
              <a:rPr lang="en-US" sz="1400" dirty="0" err="1"/>
              <a:t>SqAN</a:t>
            </a:r>
            <a:r>
              <a:rPr lang="en-US" sz="1400" dirty="0"/>
              <a:t> without any changes in the app.</a:t>
            </a:r>
          </a:p>
        </p:txBody>
      </p:sp>
      <p:sp>
        <p:nvSpPr>
          <p:cNvPr id="19" name="TextBox 18">
            <a:extLst>
              <a:ext uri="{FF2B5EF4-FFF2-40B4-BE49-F238E27FC236}">
                <a16:creationId xmlns:a16="http://schemas.microsoft.com/office/drawing/2014/main" id="{FA12A33F-0232-436E-9D47-6638F3695E2D}"/>
              </a:ext>
            </a:extLst>
          </p:cNvPr>
          <p:cNvSpPr txBox="1"/>
          <p:nvPr/>
        </p:nvSpPr>
        <p:spPr>
          <a:xfrm>
            <a:off x="9395" y="7487318"/>
            <a:ext cx="1918352" cy="646331"/>
          </a:xfrm>
          <a:prstGeom prst="rect">
            <a:avLst/>
          </a:prstGeom>
          <a:noFill/>
        </p:spPr>
        <p:txBody>
          <a:bodyPr wrap="square" rtlCol="0">
            <a:spAutoFit/>
          </a:bodyPr>
          <a:lstStyle/>
          <a:p>
            <a:r>
              <a:rPr lang="en-US" sz="1200" dirty="0">
                <a:solidFill>
                  <a:schemeClr val="tx1">
                    <a:lumMod val="50000"/>
                    <a:lumOff val="50000"/>
                  </a:schemeClr>
                </a:solidFill>
              </a:rPr>
              <a:t>Each device also hosts a web page and will accept TCP/IP traffic</a:t>
            </a:r>
          </a:p>
        </p:txBody>
      </p:sp>
      <p:pic>
        <p:nvPicPr>
          <p:cNvPr id="3" name="Picture 2">
            <a:extLst>
              <a:ext uri="{FF2B5EF4-FFF2-40B4-BE49-F238E27FC236}">
                <a16:creationId xmlns:a16="http://schemas.microsoft.com/office/drawing/2014/main" id="{B446BD06-EA10-40CA-82BB-BDA87C08D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6809" y="3407168"/>
            <a:ext cx="2699202" cy="4798581"/>
          </a:xfrm>
          <a:prstGeom prst="rect">
            <a:avLst/>
          </a:prstGeom>
        </p:spPr>
      </p:pic>
      <p:pic>
        <p:nvPicPr>
          <p:cNvPr id="4" name="Picture 3">
            <a:extLst>
              <a:ext uri="{FF2B5EF4-FFF2-40B4-BE49-F238E27FC236}">
                <a16:creationId xmlns:a16="http://schemas.microsoft.com/office/drawing/2014/main" id="{507E8A91-C14C-4F23-963E-602A084606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1680" y="2172709"/>
            <a:ext cx="2699202" cy="4798581"/>
          </a:xfrm>
          <a:prstGeom prst="rect">
            <a:avLst/>
          </a:prstGeom>
          <a:effectLst>
            <a:outerShdw blurRad="50800" dist="38100" dir="2700000" algn="tl" rotWithShape="0">
              <a:prstClr val="black">
                <a:alpha val="40000"/>
              </a:prstClr>
            </a:outerShdw>
          </a:effectLst>
        </p:spPr>
      </p:pic>
      <p:cxnSp>
        <p:nvCxnSpPr>
          <p:cNvPr id="12" name="Straight Arrow Connector 11">
            <a:extLst>
              <a:ext uri="{FF2B5EF4-FFF2-40B4-BE49-F238E27FC236}">
                <a16:creationId xmlns:a16="http://schemas.microsoft.com/office/drawing/2014/main" id="{3F290705-0225-40AD-9A29-0571959F200F}"/>
              </a:ext>
            </a:extLst>
          </p:cNvPr>
          <p:cNvCxnSpPr>
            <a:cxnSpLocks/>
          </p:cNvCxnSpPr>
          <p:nvPr/>
        </p:nvCxnSpPr>
        <p:spPr>
          <a:xfrm flipH="1" flipV="1">
            <a:off x="3475428" y="2594444"/>
            <a:ext cx="1705990" cy="27286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420DB456-6442-48FC-BF94-EFD07699D44F}"/>
              </a:ext>
            </a:extLst>
          </p:cNvPr>
          <p:cNvSpPr txBox="1"/>
          <p:nvPr/>
        </p:nvSpPr>
        <p:spPr>
          <a:xfrm>
            <a:off x="6073010" y="0"/>
            <a:ext cx="788999" cy="369332"/>
          </a:xfrm>
          <a:prstGeom prst="rect">
            <a:avLst/>
          </a:prstGeom>
          <a:solidFill>
            <a:schemeClr val="tx1"/>
          </a:solidFill>
        </p:spPr>
        <p:txBody>
          <a:bodyPr wrap="none" rtlCol="0">
            <a:spAutoFit/>
          </a:bodyPr>
          <a:lstStyle/>
          <a:p>
            <a:pPr algn="ctr"/>
            <a:r>
              <a:rPr lang="en-US" dirty="0">
                <a:solidFill>
                  <a:schemeClr val="bg1"/>
                </a:solidFill>
              </a:rPr>
              <a:t>DEMO</a:t>
            </a:r>
          </a:p>
        </p:txBody>
      </p:sp>
    </p:spTree>
    <p:extLst>
      <p:ext uri="{BB962C8B-B14F-4D97-AF65-F5344CB8AC3E}">
        <p14:creationId xmlns:p14="http://schemas.microsoft.com/office/powerpoint/2010/main" val="290196403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172</TotalTime>
  <Words>915</Words>
  <Application>Microsoft Office PowerPoint</Application>
  <PresentationFormat>Letter Paper (8.5x11 in)</PresentationFormat>
  <Paragraphs>43</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PowerPoint Presentation</vt:lpstr>
      <vt:lpstr>PowerPoint Presentation</vt:lpstr>
      <vt:lpstr>Demo Notes Overview</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Shane Vinall</dc:creator>
  <cp:lastModifiedBy>Shane Vinall</cp:lastModifiedBy>
  <cp:revision>23</cp:revision>
  <dcterms:created xsi:type="dcterms:W3CDTF">2019-03-05T05:20:42Z</dcterms:created>
  <dcterms:modified xsi:type="dcterms:W3CDTF">2019-03-27T16:05:00Z</dcterms:modified>
</cp:coreProperties>
</file>

<file path=docProps/thumbnail.jpeg>
</file>